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70" r:id="rId15"/>
    <p:sldId id="269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D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30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ECED3-4664-4785-90AF-991C20E37034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94520E4-BD8F-4F90-BACD-D55C9561E6A8}">
      <dgm:prSet phldrT="[Text]"/>
      <dgm:spPr/>
      <dgm:t>
        <a:bodyPr/>
        <a:lstStyle/>
        <a:p>
          <a:r>
            <a:rPr lang="en-US" dirty="0" smtClean="0"/>
            <a:t>Top Down</a:t>
          </a:r>
          <a:endParaRPr lang="en-US" dirty="0"/>
        </a:p>
      </dgm:t>
    </dgm:pt>
    <dgm:pt modelId="{4D1347B0-F277-43B8-979F-3ABBCFAB2B81}" type="parTrans" cxnId="{F7BF36CE-1DD0-4463-8B92-36A591FF36AA}">
      <dgm:prSet/>
      <dgm:spPr/>
      <dgm:t>
        <a:bodyPr/>
        <a:lstStyle/>
        <a:p>
          <a:endParaRPr lang="en-US"/>
        </a:p>
      </dgm:t>
    </dgm:pt>
    <dgm:pt modelId="{194E507C-9EE8-46D5-B474-A366EB6C6851}" type="sibTrans" cxnId="{F7BF36CE-1DD0-4463-8B92-36A591FF36AA}">
      <dgm:prSet/>
      <dgm:spPr/>
      <dgm:t>
        <a:bodyPr/>
        <a:lstStyle/>
        <a:p>
          <a:endParaRPr lang="en-US"/>
        </a:p>
      </dgm:t>
    </dgm:pt>
    <dgm:pt modelId="{0FAFEAB0-F3ED-4046-A2C9-06C03032AE59}">
      <dgm:prSet phldrT="[Text]"/>
      <dgm:spPr/>
      <dgm:t>
        <a:bodyPr/>
        <a:lstStyle/>
        <a:p>
          <a:r>
            <a:rPr lang="en-US" dirty="0" smtClean="0"/>
            <a:t>Driven by demands of attention.</a:t>
          </a:r>
          <a:endParaRPr lang="en-US" dirty="0"/>
        </a:p>
      </dgm:t>
    </dgm:pt>
    <dgm:pt modelId="{4AD4D181-8E02-401A-B919-6F3165A7F931}" type="parTrans" cxnId="{BC002154-848B-48D8-8A49-F77B4F7C524A}">
      <dgm:prSet/>
      <dgm:spPr/>
      <dgm:t>
        <a:bodyPr/>
        <a:lstStyle/>
        <a:p>
          <a:endParaRPr lang="en-US"/>
        </a:p>
      </dgm:t>
    </dgm:pt>
    <dgm:pt modelId="{2AAED683-5702-4EAB-A709-F1013ED92A37}" type="sibTrans" cxnId="{BC002154-848B-48D8-8A49-F77B4F7C524A}">
      <dgm:prSet/>
      <dgm:spPr/>
      <dgm:t>
        <a:bodyPr/>
        <a:lstStyle/>
        <a:p>
          <a:endParaRPr lang="en-US"/>
        </a:p>
      </dgm:t>
    </dgm:pt>
    <dgm:pt modelId="{05B0738F-02D5-4D98-B897-ACF358293954}">
      <dgm:prSet phldrT="[Text]"/>
      <dgm:spPr/>
      <dgm:t>
        <a:bodyPr/>
        <a:lstStyle/>
        <a:p>
          <a:r>
            <a:rPr lang="en-US" dirty="0" smtClean="0"/>
            <a:t>Bottom Up</a:t>
          </a:r>
          <a:endParaRPr lang="en-US" dirty="0"/>
        </a:p>
      </dgm:t>
    </dgm:pt>
    <dgm:pt modelId="{DAA27D98-55AB-4B88-AB63-0BF8C6BFA085}" type="parTrans" cxnId="{5482BB5A-281D-41C7-B01C-3282228AF42D}">
      <dgm:prSet/>
      <dgm:spPr/>
      <dgm:t>
        <a:bodyPr/>
        <a:lstStyle/>
        <a:p>
          <a:endParaRPr lang="en-US"/>
        </a:p>
      </dgm:t>
    </dgm:pt>
    <dgm:pt modelId="{5A0FBC04-9B16-45C5-B5C7-F1288F64B191}" type="sibTrans" cxnId="{5482BB5A-281D-41C7-B01C-3282228AF42D}">
      <dgm:prSet/>
      <dgm:spPr/>
      <dgm:t>
        <a:bodyPr/>
        <a:lstStyle/>
        <a:p>
          <a:endParaRPr lang="en-US"/>
        </a:p>
      </dgm:t>
    </dgm:pt>
    <dgm:pt modelId="{C1C8ED2A-9BA7-4468-940D-E7BEC9504338}">
      <dgm:prSet phldrT="[Text]"/>
      <dgm:spPr/>
      <dgm:t>
        <a:bodyPr/>
        <a:lstStyle/>
        <a:p>
          <a:r>
            <a:rPr lang="en-US" dirty="0" smtClean="0"/>
            <a:t>Driven by the visual  information in the pattern of light falling on the retina.</a:t>
          </a:r>
          <a:endParaRPr lang="en-US" dirty="0"/>
        </a:p>
      </dgm:t>
    </dgm:pt>
    <dgm:pt modelId="{8AA2FFFE-1069-4A8D-896A-487BFC5C4ECB}" type="parTrans" cxnId="{8B6D44D6-95C4-42F7-92C7-836E3FEA7D83}">
      <dgm:prSet/>
      <dgm:spPr/>
      <dgm:t>
        <a:bodyPr/>
        <a:lstStyle/>
        <a:p>
          <a:endParaRPr lang="en-US"/>
        </a:p>
      </dgm:t>
    </dgm:pt>
    <dgm:pt modelId="{ABC9C4A9-F398-415A-926D-5D9A0BAE22BF}" type="sibTrans" cxnId="{8B6D44D6-95C4-42F7-92C7-836E3FEA7D83}">
      <dgm:prSet/>
      <dgm:spPr/>
      <dgm:t>
        <a:bodyPr/>
        <a:lstStyle/>
        <a:p>
          <a:endParaRPr lang="en-US"/>
        </a:p>
      </dgm:t>
    </dgm:pt>
    <dgm:pt modelId="{0B12F0AE-716A-4524-A196-6B7F669B73ED}">
      <dgm:prSet phldrT="[Text]"/>
      <dgm:spPr/>
      <dgm:t>
        <a:bodyPr/>
        <a:lstStyle/>
        <a:p>
          <a:r>
            <a:rPr lang="en-US" dirty="0" smtClean="0"/>
            <a:t>Attention is driven by the needs of the task.</a:t>
          </a:r>
          <a:endParaRPr lang="en-US" dirty="0"/>
        </a:p>
      </dgm:t>
    </dgm:pt>
    <dgm:pt modelId="{1D63935B-2B30-4DFC-893C-ABCD8C5324A3}" type="parTrans" cxnId="{F0DDAA47-7CC8-45A7-8943-F68A9799BADC}">
      <dgm:prSet/>
      <dgm:spPr/>
      <dgm:t>
        <a:bodyPr/>
        <a:lstStyle/>
        <a:p>
          <a:endParaRPr lang="en-US"/>
        </a:p>
      </dgm:t>
    </dgm:pt>
    <dgm:pt modelId="{E03B5FA7-5B02-42F2-AD25-CF8BBDAF3CBE}" type="sibTrans" cxnId="{F0DDAA47-7CC8-45A7-8943-F68A9799BADC}">
      <dgm:prSet/>
      <dgm:spPr/>
      <dgm:t>
        <a:bodyPr/>
        <a:lstStyle/>
        <a:p>
          <a:endParaRPr lang="en-US"/>
        </a:p>
      </dgm:t>
    </dgm:pt>
    <dgm:pt modelId="{D16C9034-C819-41F4-BEAE-76B3E563CB06}" type="pres">
      <dgm:prSet presAssocID="{A33ECED3-4664-4785-90AF-991C20E37034}" presName="Name0" presStyleCnt="0">
        <dgm:presLayoutVars>
          <dgm:dir/>
          <dgm:animLvl val="lvl"/>
          <dgm:resizeHandles val="exact"/>
        </dgm:presLayoutVars>
      </dgm:prSet>
      <dgm:spPr/>
    </dgm:pt>
    <dgm:pt modelId="{8BCEAD5C-0EF6-4C80-ABF9-06BF077EBB4F}" type="pres">
      <dgm:prSet presAssocID="{294520E4-BD8F-4F90-BACD-D55C9561E6A8}" presName="linNode" presStyleCnt="0"/>
      <dgm:spPr/>
    </dgm:pt>
    <dgm:pt modelId="{CB4B3486-41B0-46BC-8602-95FA110373A4}" type="pres">
      <dgm:prSet presAssocID="{294520E4-BD8F-4F90-BACD-D55C9561E6A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05235-7AD2-4E10-ABEF-B2FA05866564}" type="pres">
      <dgm:prSet presAssocID="{294520E4-BD8F-4F90-BACD-D55C9561E6A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0B66E-2B94-46EF-9FB3-7A0E20D42F30}" type="pres">
      <dgm:prSet presAssocID="{194E507C-9EE8-46D5-B474-A366EB6C6851}" presName="sp" presStyleCnt="0"/>
      <dgm:spPr/>
    </dgm:pt>
    <dgm:pt modelId="{7142C335-2EDB-42C5-9D63-277DE343788B}" type="pres">
      <dgm:prSet presAssocID="{05B0738F-02D5-4D98-B897-ACF358293954}" presName="linNode" presStyleCnt="0"/>
      <dgm:spPr/>
    </dgm:pt>
    <dgm:pt modelId="{2C1F871A-7BB9-40AB-989B-52EDCB0CAB60}" type="pres">
      <dgm:prSet presAssocID="{05B0738F-02D5-4D98-B897-ACF358293954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C6DD96A1-F43A-4821-B407-1C61F2AF601A}" type="pres">
      <dgm:prSet presAssocID="{05B0738F-02D5-4D98-B897-ACF35829395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DDAA47-7CC8-45A7-8943-F68A9799BADC}" srcId="{0FAFEAB0-F3ED-4046-A2C9-06C03032AE59}" destId="{0B12F0AE-716A-4524-A196-6B7F669B73ED}" srcOrd="0" destOrd="0" parTransId="{1D63935B-2B30-4DFC-893C-ABCD8C5324A3}" sibTransId="{E03B5FA7-5B02-42F2-AD25-CF8BBDAF3CBE}"/>
    <dgm:cxn modelId="{8929C9CD-FD0A-48CD-AF99-EA12A31C964F}" type="presOf" srcId="{0B12F0AE-716A-4524-A196-6B7F669B73ED}" destId="{63605235-7AD2-4E10-ABEF-B2FA05866564}" srcOrd="0" destOrd="1" presId="urn:microsoft.com/office/officeart/2005/8/layout/vList5"/>
    <dgm:cxn modelId="{8B6D44D6-95C4-42F7-92C7-836E3FEA7D83}" srcId="{05B0738F-02D5-4D98-B897-ACF358293954}" destId="{C1C8ED2A-9BA7-4468-940D-E7BEC9504338}" srcOrd="0" destOrd="0" parTransId="{8AA2FFFE-1069-4A8D-896A-487BFC5C4ECB}" sibTransId="{ABC9C4A9-F398-415A-926D-5D9A0BAE22BF}"/>
    <dgm:cxn modelId="{CCD95ED1-BCE6-49E6-9297-101D873CA823}" type="presOf" srcId="{05B0738F-02D5-4D98-B897-ACF358293954}" destId="{2C1F871A-7BB9-40AB-989B-52EDCB0CAB60}" srcOrd="0" destOrd="0" presId="urn:microsoft.com/office/officeart/2005/8/layout/vList5"/>
    <dgm:cxn modelId="{F7BF36CE-1DD0-4463-8B92-36A591FF36AA}" srcId="{A33ECED3-4664-4785-90AF-991C20E37034}" destId="{294520E4-BD8F-4F90-BACD-D55C9561E6A8}" srcOrd="0" destOrd="0" parTransId="{4D1347B0-F277-43B8-979F-3ABBCFAB2B81}" sibTransId="{194E507C-9EE8-46D5-B474-A366EB6C6851}"/>
    <dgm:cxn modelId="{BC002154-848B-48D8-8A49-F77B4F7C524A}" srcId="{294520E4-BD8F-4F90-BACD-D55C9561E6A8}" destId="{0FAFEAB0-F3ED-4046-A2C9-06C03032AE59}" srcOrd="0" destOrd="0" parTransId="{4AD4D181-8E02-401A-B919-6F3165A7F931}" sibTransId="{2AAED683-5702-4EAB-A709-F1013ED92A37}"/>
    <dgm:cxn modelId="{5482BB5A-281D-41C7-B01C-3282228AF42D}" srcId="{A33ECED3-4664-4785-90AF-991C20E37034}" destId="{05B0738F-02D5-4D98-B897-ACF358293954}" srcOrd="1" destOrd="0" parTransId="{DAA27D98-55AB-4B88-AB63-0BF8C6BFA085}" sibTransId="{5A0FBC04-9B16-45C5-B5C7-F1288F64B191}"/>
    <dgm:cxn modelId="{253DE045-0418-4E17-B7E9-B0A71E03310D}" type="presOf" srcId="{294520E4-BD8F-4F90-BACD-D55C9561E6A8}" destId="{CB4B3486-41B0-46BC-8602-95FA110373A4}" srcOrd="0" destOrd="0" presId="urn:microsoft.com/office/officeart/2005/8/layout/vList5"/>
    <dgm:cxn modelId="{5AC0E90F-1401-4420-BB42-050E41A5F96D}" type="presOf" srcId="{C1C8ED2A-9BA7-4468-940D-E7BEC9504338}" destId="{C6DD96A1-F43A-4821-B407-1C61F2AF601A}" srcOrd="0" destOrd="0" presId="urn:microsoft.com/office/officeart/2005/8/layout/vList5"/>
    <dgm:cxn modelId="{F285579C-8562-4979-B67C-17DF3D57F788}" type="presOf" srcId="{0FAFEAB0-F3ED-4046-A2C9-06C03032AE59}" destId="{63605235-7AD2-4E10-ABEF-B2FA05866564}" srcOrd="0" destOrd="0" presId="urn:microsoft.com/office/officeart/2005/8/layout/vList5"/>
    <dgm:cxn modelId="{CF1173B8-779E-4253-A2FD-2D79C816F453}" type="presOf" srcId="{A33ECED3-4664-4785-90AF-991C20E37034}" destId="{D16C9034-C819-41F4-BEAE-76B3E563CB06}" srcOrd="0" destOrd="0" presId="urn:microsoft.com/office/officeart/2005/8/layout/vList5"/>
    <dgm:cxn modelId="{BD6B89B6-C035-4497-A93D-530A5D408084}" type="presParOf" srcId="{D16C9034-C819-41F4-BEAE-76B3E563CB06}" destId="{8BCEAD5C-0EF6-4C80-ABF9-06BF077EBB4F}" srcOrd="0" destOrd="0" presId="urn:microsoft.com/office/officeart/2005/8/layout/vList5"/>
    <dgm:cxn modelId="{D00BEC13-D79E-49F0-BE68-07C1193F3CBD}" type="presParOf" srcId="{8BCEAD5C-0EF6-4C80-ABF9-06BF077EBB4F}" destId="{CB4B3486-41B0-46BC-8602-95FA110373A4}" srcOrd="0" destOrd="0" presId="urn:microsoft.com/office/officeart/2005/8/layout/vList5"/>
    <dgm:cxn modelId="{E87B617C-DE08-4970-81D3-D1C28825746D}" type="presParOf" srcId="{8BCEAD5C-0EF6-4C80-ABF9-06BF077EBB4F}" destId="{63605235-7AD2-4E10-ABEF-B2FA05866564}" srcOrd="1" destOrd="0" presId="urn:microsoft.com/office/officeart/2005/8/layout/vList5"/>
    <dgm:cxn modelId="{7EC90DE1-0653-4ACE-8C19-B3C6B0A94D0C}" type="presParOf" srcId="{D16C9034-C819-41F4-BEAE-76B3E563CB06}" destId="{8180B66E-2B94-46EF-9FB3-7A0E20D42F30}" srcOrd="1" destOrd="0" presId="urn:microsoft.com/office/officeart/2005/8/layout/vList5"/>
    <dgm:cxn modelId="{49267B19-FB9B-4B78-9290-27FD4E55E3D9}" type="presParOf" srcId="{D16C9034-C819-41F4-BEAE-76B3E563CB06}" destId="{7142C335-2EDB-42C5-9D63-277DE343788B}" srcOrd="2" destOrd="0" presId="urn:microsoft.com/office/officeart/2005/8/layout/vList5"/>
    <dgm:cxn modelId="{E91C5E40-C909-4379-9D19-15BF6241480A}" type="presParOf" srcId="{7142C335-2EDB-42C5-9D63-277DE343788B}" destId="{2C1F871A-7BB9-40AB-989B-52EDCB0CAB60}" srcOrd="0" destOrd="0" presId="urn:microsoft.com/office/officeart/2005/8/layout/vList5"/>
    <dgm:cxn modelId="{BD7E673F-CFF3-4CCB-ADE4-011368F59728}" type="presParOf" srcId="{7142C335-2EDB-42C5-9D63-277DE343788B}" destId="{C6DD96A1-F43A-4821-B407-1C61F2AF60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7843B5-BE28-439E-8CE9-78766DE11DC1}" type="doc">
      <dgm:prSet loTypeId="urn:microsoft.com/office/officeart/2005/8/layout/vList3" loCatId="list" qsTypeId="urn:microsoft.com/office/officeart/2005/8/quickstyle/3d1" qsCatId="3D" csTypeId="urn:microsoft.com/office/officeart/2005/8/colors/colorful4" csCatId="colorful" phldr="1"/>
      <dgm:spPr/>
    </dgm:pt>
    <dgm:pt modelId="{2AF11CBF-83E0-49A7-A629-BF26AFB9CF41}">
      <dgm:prSet phldrT="[Text]"/>
      <dgm:spPr/>
      <dgm:t>
        <a:bodyPr/>
        <a:lstStyle/>
        <a:p>
          <a:r>
            <a:rPr lang="en-US" dirty="0" smtClean="0"/>
            <a:t>Feature Detection</a:t>
          </a:r>
          <a:endParaRPr lang="en-US" dirty="0"/>
        </a:p>
      </dgm:t>
    </dgm:pt>
    <dgm:pt modelId="{A9FF6C79-4BC2-4B90-8C79-92EE196F78DA}" type="parTrans" cxnId="{AE6B20EB-F6CB-4B9A-86C0-D9F73A84BF00}">
      <dgm:prSet/>
      <dgm:spPr/>
      <dgm:t>
        <a:bodyPr/>
        <a:lstStyle/>
        <a:p>
          <a:endParaRPr lang="en-US"/>
        </a:p>
      </dgm:t>
    </dgm:pt>
    <dgm:pt modelId="{666582D5-4C99-49DD-841F-332151C8F26D}" type="sibTrans" cxnId="{AE6B20EB-F6CB-4B9A-86C0-D9F73A84BF00}">
      <dgm:prSet/>
      <dgm:spPr/>
      <dgm:t>
        <a:bodyPr/>
        <a:lstStyle/>
        <a:p>
          <a:endParaRPr lang="en-US"/>
        </a:p>
      </dgm:t>
    </dgm:pt>
    <dgm:pt modelId="{95B1E67E-8F97-4133-A06C-DF53B9D2CCEE}">
      <dgm:prSet phldrT="[Text]"/>
      <dgm:spPr/>
      <dgm:t>
        <a:bodyPr/>
        <a:lstStyle/>
        <a:p>
          <a:r>
            <a:rPr lang="en-US" dirty="0" smtClean="0"/>
            <a:t>Pattern Segmentation</a:t>
          </a:r>
          <a:endParaRPr lang="en-US" dirty="0"/>
        </a:p>
      </dgm:t>
    </dgm:pt>
    <dgm:pt modelId="{3B4EB4FE-D587-4961-9FA1-BD5E927C3DE8}" type="parTrans" cxnId="{5076E9A7-316D-4F51-9161-4657E3410199}">
      <dgm:prSet/>
      <dgm:spPr/>
      <dgm:t>
        <a:bodyPr/>
        <a:lstStyle/>
        <a:p>
          <a:endParaRPr lang="en-US"/>
        </a:p>
      </dgm:t>
    </dgm:pt>
    <dgm:pt modelId="{CC4F9F6E-6F6A-496C-A5B3-ABBD269D53E1}" type="sibTrans" cxnId="{5076E9A7-316D-4F51-9161-4657E3410199}">
      <dgm:prSet/>
      <dgm:spPr/>
      <dgm:t>
        <a:bodyPr/>
        <a:lstStyle/>
        <a:p>
          <a:endParaRPr lang="en-US"/>
        </a:p>
      </dgm:t>
    </dgm:pt>
    <dgm:pt modelId="{FCF4CC9D-ABAA-4CCF-A728-75F1B9A3A7F8}">
      <dgm:prSet phldrT="[Text]"/>
      <dgm:spPr/>
      <dgm:t>
        <a:bodyPr/>
        <a:lstStyle/>
        <a:p>
          <a:r>
            <a:rPr lang="en-US" dirty="0" smtClean="0"/>
            <a:t>Pattern Comprehension</a:t>
          </a:r>
          <a:endParaRPr lang="en-US" dirty="0"/>
        </a:p>
      </dgm:t>
    </dgm:pt>
    <dgm:pt modelId="{23924A31-7BEF-4F98-9CC9-DF9C1F744FF4}" type="parTrans" cxnId="{CC0703B7-16F0-4F05-B3C5-4FDF4A38D338}">
      <dgm:prSet/>
      <dgm:spPr/>
      <dgm:t>
        <a:bodyPr/>
        <a:lstStyle/>
        <a:p>
          <a:endParaRPr lang="en-US"/>
        </a:p>
      </dgm:t>
    </dgm:pt>
    <dgm:pt modelId="{D72F13B0-DE69-4EFF-AD37-7AE83967E31D}" type="sibTrans" cxnId="{CC0703B7-16F0-4F05-B3C5-4FDF4A38D338}">
      <dgm:prSet/>
      <dgm:spPr/>
      <dgm:t>
        <a:bodyPr/>
        <a:lstStyle/>
        <a:p>
          <a:endParaRPr lang="en-US"/>
        </a:p>
      </dgm:t>
    </dgm:pt>
    <dgm:pt modelId="{3B8A142D-8A26-4C13-AD16-8E5AE40E7248}" type="pres">
      <dgm:prSet presAssocID="{DE7843B5-BE28-439E-8CE9-78766DE11DC1}" presName="linearFlow" presStyleCnt="0">
        <dgm:presLayoutVars>
          <dgm:dir/>
          <dgm:resizeHandles val="exact"/>
        </dgm:presLayoutVars>
      </dgm:prSet>
      <dgm:spPr/>
    </dgm:pt>
    <dgm:pt modelId="{FDEC4D8B-2890-415E-A6E0-8519C804F17C}" type="pres">
      <dgm:prSet presAssocID="{2AF11CBF-83E0-49A7-A629-BF26AFB9CF41}" presName="composite" presStyleCnt="0"/>
      <dgm:spPr/>
    </dgm:pt>
    <dgm:pt modelId="{BB640214-8A1F-492C-8AE9-117998AAC5DD}" type="pres">
      <dgm:prSet presAssocID="{2AF11CBF-83E0-49A7-A629-BF26AFB9CF41}" presName="imgShp" presStyleLbl="fgImgPlace1" presStyleIdx="0" presStyleCnt="3"/>
      <dgm:spPr/>
    </dgm:pt>
    <dgm:pt modelId="{944CF9F6-65BE-4AEA-AD21-1219F2FD2579}" type="pres">
      <dgm:prSet presAssocID="{2AF11CBF-83E0-49A7-A629-BF26AFB9CF4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ACAFD-209D-4708-84CB-FE8C79C83C5B}" type="pres">
      <dgm:prSet presAssocID="{666582D5-4C99-49DD-841F-332151C8F26D}" presName="spacing" presStyleCnt="0"/>
      <dgm:spPr/>
    </dgm:pt>
    <dgm:pt modelId="{B660895D-195C-46AD-9686-F3B0AB2D8B4A}" type="pres">
      <dgm:prSet presAssocID="{95B1E67E-8F97-4133-A06C-DF53B9D2CCEE}" presName="composite" presStyleCnt="0"/>
      <dgm:spPr/>
    </dgm:pt>
    <dgm:pt modelId="{2BB37EBA-FB3A-40FB-A311-FB971BB75C01}" type="pres">
      <dgm:prSet presAssocID="{95B1E67E-8F97-4133-A06C-DF53B9D2CCEE}" presName="imgShp" presStyleLbl="fgImgPlace1" presStyleIdx="1" presStyleCnt="3"/>
      <dgm:spPr/>
    </dgm:pt>
    <dgm:pt modelId="{485CAC2C-0E00-49A4-BD84-EEAFDE85592C}" type="pres">
      <dgm:prSet presAssocID="{95B1E67E-8F97-4133-A06C-DF53B9D2CCEE}" presName="txShp" presStyleLbl="node1" presStyleIdx="1" presStyleCnt="3">
        <dgm:presLayoutVars>
          <dgm:bulletEnabled val="1"/>
        </dgm:presLayoutVars>
      </dgm:prSet>
      <dgm:spPr/>
    </dgm:pt>
    <dgm:pt modelId="{236E3689-0741-4AA4-86AA-4BD31FE23CAA}" type="pres">
      <dgm:prSet presAssocID="{CC4F9F6E-6F6A-496C-A5B3-ABBD269D53E1}" presName="spacing" presStyleCnt="0"/>
      <dgm:spPr/>
    </dgm:pt>
    <dgm:pt modelId="{F45DF599-0277-46D8-A8CD-81F4715A74D5}" type="pres">
      <dgm:prSet presAssocID="{FCF4CC9D-ABAA-4CCF-A728-75F1B9A3A7F8}" presName="composite" presStyleCnt="0"/>
      <dgm:spPr/>
    </dgm:pt>
    <dgm:pt modelId="{4535ED79-BF9A-4A0E-9CFC-588F0A85FDA7}" type="pres">
      <dgm:prSet presAssocID="{FCF4CC9D-ABAA-4CCF-A728-75F1B9A3A7F8}" presName="imgShp" presStyleLbl="fgImgPlace1" presStyleIdx="2" presStyleCnt="3"/>
      <dgm:spPr/>
    </dgm:pt>
    <dgm:pt modelId="{2BE4488E-AD08-4DD3-B3AA-510D1E17AE8A}" type="pres">
      <dgm:prSet presAssocID="{FCF4CC9D-ABAA-4CCF-A728-75F1B9A3A7F8}" presName="txShp" presStyleLbl="node1" presStyleIdx="2" presStyleCnt="3">
        <dgm:presLayoutVars>
          <dgm:bulletEnabled val="1"/>
        </dgm:presLayoutVars>
      </dgm:prSet>
      <dgm:spPr/>
    </dgm:pt>
  </dgm:ptLst>
  <dgm:cxnLst>
    <dgm:cxn modelId="{02CC4532-03B7-4126-964C-709D534A1C25}" type="presOf" srcId="{95B1E67E-8F97-4133-A06C-DF53B9D2CCEE}" destId="{485CAC2C-0E00-49A4-BD84-EEAFDE85592C}" srcOrd="0" destOrd="0" presId="urn:microsoft.com/office/officeart/2005/8/layout/vList3"/>
    <dgm:cxn modelId="{26D93DCD-B1DA-480A-9F39-093384DE5894}" type="presOf" srcId="{FCF4CC9D-ABAA-4CCF-A728-75F1B9A3A7F8}" destId="{2BE4488E-AD08-4DD3-B3AA-510D1E17AE8A}" srcOrd="0" destOrd="0" presId="urn:microsoft.com/office/officeart/2005/8/layout/vList3"/>
    <dgm:cxn modelId="{AE6B20EB-F6CB-4B9A-86C0-D9F73A84BF00}" srcId="{DE7843B5-BE28-439E-8CE9-78766DE11DC1}" destId="{2AF11CBF-83E0-49A7-A629-BF26AFB9CF41}" srcOrd="0" destOrd="0" parTransId="{A9FF6C79-4BC2-4B90-8C79-92EE196F78DA}" sibTransId="{666582D5-4C99-49DD-841F-332151C8F26D}"/>
    <dgm:cxn modelId="{CC0703B7-16F0-4F05-B3C5-4FDF4A38D338}" srcId="{DE7843B5-BE28-439E-8CE9-78766DE11DC1}" destId="{FCF4CC9D-ABAA-4CCF-A728-75F1B9A3A7F8}" srcOrd="2" destOrd="0" parTransId="{23924A31-7BEF-4F98-9CC9-DF9C1F744FF4}" sibTransId="{D72F13B0-DE69-4EFF-AD37-7AE83967E31D}"/>
    <dgm:cxn modelId="{5076E9A7-316D-4F51-9161-4657E3410199}" srcId="{DE7843B5-BE28-439E-8CE9-78766DE11DC1}" destId="{95B1E67E-8F97-4133-A06C-DF53B9D2CCEE}" srcOrd="1" destOrd="0" parTransId="{3B4EB4FE-D587-4961-9FA1-BD5E927C3DE8}" sibTransId="{CC4F9F6E-6F6A-496C-A5B3-ABBD269D53E1}"/>
    <dgm:cxn modelId="{51064943-B366-4373-988B-82E4A27A48DF}" type="presOf" srcId="{2AF11CBF-83E0-49A7-A629-BF26AFB9CF41}" destId="{944CF9F6-65BE-4AEA-AD21-1219F2FD2579}" srcOrd="0" destOrd="0" presId="urn:microsoft.com/office/officeart/2005/8/layout/vList3"/>
    <dgm:cxn modelId="{632BA987-5899-45F2-BFAC-2E1DD3BDA64B}" type="presOf" srcId="{DE7843B5-BE28-439E-8CE9-78766DE11DC1}" destId="{3B8A142D-8A26-4C13-AD16-8E5AE40E7248}" srcOrd="0" destOrd="0" presId="urn:microsoft.com/office/officeart/2005/8/layout/vList3"/>
    <dgm:cxn modelId="{32862087-AE87-4A2B-8945-A85522C22A1B}" type="presParOf" srcId="{3B8A142D-8A26-4C13-AD16-8E5AE40E7248}" destId="{FDEC4D8B-2890-415E-A6E0-8519C804F17C}" srcOrd="0" destOrd="0" presId="urn:microsoft.com/office/officeart/2005/8/layout/vList3"/>
    <dgm:cxn modelId="{0F4FD529-5AA5-43B0-9F99-FEBF2A55D7E9}" type="presParOf" srcId="{FDEC4D8B-2890-415E-A6E0-8519C804F17C}" destId="{BB640214-8A1F-492C-8AE9-117998AAC5DD}" srcOrd="0" destOrd="0" presId="urn:microsoft.com/office/officeart/2005/8/layout/vList3"/>
    <dgm:cxn modelId="{EF44177F-7028-4C7A-963B-C5C17E24000E}" type="presParOf" srcId="{FDEC4D8B-2890-415E-A6E0-8519C804F17C}" destId="{944CF9F6-65BE-4AEA-AD21-1219F2FD2579}" srcOrd="1" destOrd="0" presId="urn:microsoft.com/office/officeart/2005/8/layout/vList3"/>
    <dgm:cxn modelId="{995FC3C1-5F96-41A7-BB23-ABC33C162F0D}" type="presParOf" srcId="{3B8A142D-8A26-4C13-AD16-8E5AE40E7248}" destId="{105ACAFD-209D-4708-84CB-FE8C79C83C5B}" srcOrd="1" destOrd="0" presId="urn:microsoft.com/office/officeart/2005/8/layout/vList3"/>
    <dgm:cxn modelId="{171CDAAE-FBDC-4114-BEEF-B286ADEF85C0}" type="presParOf" srcId="{3B8A142D-8A26-4C13-AD16-8E5AE40E7248}" destId="{B660895D-195C-46AD-9686-F3B0AB2D8B4A}" srcOrd="2" destOrd="0" presId="urn:microsoft.com/office/officeart/2005/8/layout/vList3"/>
    <dgm:cxn modelId="{412D650B-6949-4FCF-903A-B0C5F286BF45}" type="presParOf" srcId="{B660895D-195C-46AD-9686-F3B0AB2D8B4A}" destId="{2BB37EBA-FB3A-40FB-A311-FB971BB75C01}" srcOrd="0" destOrd="0" presId="urn:microsoft.com/office/officeart/2005/8/layout/vList3"/>
    <dgm:cxn modelId="{76433420-FFBC-4807-8376-D04BE6D2E7E6}" type="presParOf" srcId="{B660895D-195C-46AD-9686-F3B0AB2D8B4A}" destId="{485CAC2C-0E00-49A4-BD84-EEAFDE85592C}" srcOrd="1" destOrd="0" presId="urn:microsoft.com/office/officeart/2005/8/layout/vList3"/>
    <dgm:cxn modelId="{207E3C9F-28F2-45F8-83E4-7E0386B14B78}" type="presParOf" srcId="{3B8A142D-8A26-4C13-AD16-8E5AE40E7248}" destId="{236E3689-0741-4AA4-86AA-4BD31FE23CAA}" srcOrd="3" destOrd="0" presId="urn:microsoft.com/office/officeart/2005/8/layout/vList3"/>
    <dgm:cxn modelId="{A8098776-F2ED-46AD-874A-12C7E2AD8EA7}" type="presParOf" srcId="{3B8A142D-8A26-4C13-AD16-8E5AE40E7248}" destId="{F45DF599-0277-46D8-A8CD-81F4715A74D5}" srcOrd="4" destOrd="0" presId="urn:microsoft.com/office/officeart/2005/8/layout/vList3"/>
    <dgm:cxn modelId="{54506333-9947-40FB-BFD7-790D4A8F08EF}" type="presParOf" srcId="{F45DF599-0277-46D8-A8CD-81F4715A74D5}" destId="{4535ED79-BF9A-4A0E-9CFC-588F0A85FDA7}" srcOrd="0" destOrd="0" presId="urn:microsoft.com/office/officeart/2005/8/layout/vList3"/>
    <dgm:cxn modelId="{CA8C5113-1966-44EC-900C-15A5E5AEA71B}" type="presParOf" srcId="{F45DF599-0277-46D8-A8CD-81F4715A74D5}" destId="{2BE4488E-AD08-4DD3-B3AA-510D1E17AE8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605235-7AD2-4E10-ABEF-B2FA05866564}">
      <dsp:nvSpPr>
        <dsp:cNvPr id="0" name=""/>
        <dsp:cNvSpPr/>
      </dsp:nvSpPr>
      <dsp:spPr>
        <a:xfrm rot="5400000">
          <a:off x="4201647" y="-1455733"/>
          <a:ext cx="1338113" cy="458419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2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Driven by demands of attention.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Attention is driven by the needs of the task.</a:t>
          </a:r>
          <a:endParaRPr lang="en-US" sz="2200" kern="1200" dirty="0"/>
        </a:p>
      </dsp:txBody>
      <dsp:txXfrm rot="5400000">
        <a:off x="4201647" y="-1455733"/>
        <a:ext cx="1338113" cy="4584192"/>
      </dsp:txXfrm>
    </dsp:sp>
    <dsp:sp modelId="{CB4B3486-41B0-46BC-8602-95FA110373A4}">
      <dsp:nvSpPr>
        <dsp:cNvPr id="0" name=""/>
        <dsp:cNvSpPr/>
      </dsp:nvSpPr>
      <dsp:spPr>
        <a:xfrm>
          <a:off x="0" y="41"/>
          <a:ext cx="2578608" cy="16726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Top Down</a:t>
          </a:r>
          <a:endParaRPr lang="en-US" sz="4700" kern="1200" dirty="0"/>
        </a:p>
      </dsp:txBody>
      <dsp:txXfrm>
        <a:off x="0" y="41"/>
        <a:ext cx="2578608" cy="1672642"/>
      </dsp:txXfrm>
    </dsp:sp>
    <dsp:sp modelId="{C6DD96A1-F43A-4821-B407-1C61F2AF601A}">
      <dsp:nvSpPr>
        <dsp:cNvPr id="0" name=""/>
        <dsp:cNvSpPr/>
      </dsp:nvSpPr>
      <dsp:spPr>
        <a:xfrm rot="5400000">
          <a:off x="4201647" y="300541"/>
          <a:ext cx="1338113" cy="458419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3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Driven by the visual  information in the pattern of light falling on the retina.</a:t>
          </a:r>
          <a:endParaRPr lang="en-US" sz="2200" kern="1200" dirty="0"/>
        </a:p>
      </dsp:txBody>
      <dsp:txXfrm rot="5400000">
        <a:off x="4201647" y="300541"/>
        <a:ext cx="1338113" cy="4584192"/>
      </dsp:txXfrm>
    </dsp:sp>
    <dsp:sp modelId="{2C1F871A-7BB9-40AB-989B-52EDCB0CAB60}">
      <dsp:nvSpPr>
        <dsp:cNvPr id="0" name=""/>
        <dsp:cNvSpPr/>
      </dsp:nvSpPr>
      <dsp:spPr>
        <a:xfrm>
          <a:off x="0" y="1756316"/>
          <a:ext cx="2578608" cy="167264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Bottom Up</a:t>
          </a:r>
          <a:endParaRPr lang="en-US" sz="4700" kern="1200" dirty="0"/>
        </a:p>
      </dsp:txBody>
      <dsp:txXfrm>
        <a:off x="0" y="1756316"/>
        <a:ext cx="2578608" cy="16726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4CF9F6-65BE-4AEA-AD21-1219F2FD2579}">
      <dsp:nvSpPr>
        <dsp:cNvPr id="0" name=""/>
        <dsp:cNvSpPr/>
      </dsp:nvSpPr>
      <dsp:spPr>
        <a:xfrm rot="10800000">
          <a:off x="1157813" y="3121"/>
          <a:ext cx="3547110" cy="1057475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631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Feature Detection</a:t>
          </a:r>
          <a:endParaRPr lang="en-US" sz="2400" kern="1200" dirty="0"/>
        </a:p>
      </dsp:txBody>
      <dsp:txXfrm rot="10800000">
        <a:off x="1157813" y="3121"/>
        <a:ext cx="3547110" cy="1057475"/>
      </dsp:txXfrm>
    </dsp:sp>
    <dsp:sp modelId="{BB640214-8A1F-492C-8AE9-117998AAC5DD}">
      <dsp:nvSpPr>
        <dsp:cNvPr id="0" name=""/>
        <dsp:cNvSpPr/>
      </dsp:nvSpPr>
      <dsp:spPr>
        <a:xfrm>
          <a:off x="629076" y="3121"/>
          <a:ext cx="1057475" cy="1057475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tint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tint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tint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tint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85CAC2C-0E00-49A4-BD84-EEAFDE85592C}">
      <dsp:nvSpPr>
        <dsp:cNvPr id="0" name=""/>
        <dsp:cNvSpPr/>
      </dsp:nvSpPr>
      <dsp:spPr>
        <a:xfrm rot="10800000">
          <a:off x="1157813" y="1376262"/>
          <a:ext cx="3547110" cy="1057475"/>
        </a:xfrm>
        <a:prstGeom prst="homePlate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74000"/>
              </a:schemeClr>
            </a:gs>
            <a:gs pos="49000">
              <a:schemeClr val="accent4">
                <a:hueOff val="8617942"/>
                <a:satOff val="-21801"/>
                <a:lumOff val="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8617942"/>
                <a:satOff val="-21801"/>
                <a:lumOff val="980"/>
                <a:alphaOff val="0"/>
                <a:shade val="55000"/>
                <a:satMod val="150000"/>
              </a:schemeClr>
            </a:gs>
            <a:gs pos="92000">
              <a:schemeClr val="accent4">
                <a:hueOff val="8617942"/>
                <a:satOff val="-21801"/>
                <a:lumOff val="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8617942"/>
              <a:satOff val="-21801"/>
              <a:lumOff val="98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631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Pattern Segmentation</a:t>
          </a:r>
          <a:endParaRPr lang="en-US" sz="2400" kern="1200" dirty="0"/>
        </a:p>
      </dsp:txBody>
      <dsp:txXfrm rot="10800000">
        <a:off x="1157813" y="1376262"/>
        <a:ext cx="3547110" cy="1057475"/>
      </dsp:txXfrm>
    </dsp:sp>
    <dsp:sp modelId="{2BB37EBA-FB3A-40FB-A311-FB971BB75C01}">
      <dsp:nvSpPr>
        <dsp:cNvPr id="0" name=""/>
        <dsp:cNvSpPr/>
      </dsp:nvSpPr>
      <dsp:spPr>
        <a:xfrm>
          <a:off x="629076" y="1376262"/>
          <a:ext cx="1057475" cy="1057475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8991685"/>
                <a:satOff val="-24404"/>
                <a:lumOff val="-1026"/>
                <a:alphaOff val="0"/>
                <a:tint val="74000"/>
              </a:schemeClr>
            </a:gs>
            <a:gs pos="49000">
              <a:schemeClr val="accent4">
                <a:tint val="50000"/>
                <a:hueOff val="8991685"/>
                <a:satOff val="-24404"/>
                <a:lumOff val="-1026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tint val="50000"/>
                <a:hueOff val="8991685"/>
                <a:satOff val="-24404"/>
                <a:lumOff val="-1026"/>
                <a:alphaOff val="0"/>
                <a:shade val="55000"/>
                <a:satMod val="150000"/>
              </a:schemeClr>
            </a:gs>
            <a:gs pos="92000">
              <a:schemeClr val="accent4">
                <a:tint val="50000"/>
                <a:hueOff val="8991685"/>
                <a:satOff val="-24404"/>
                <a:lumOff val="-1026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tint val="50000"/>
                <a:hueOff val="8991685"/>
                <a:satOff val="-24404"/>
                <a:lumOff val="-1026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tint val="50000"/>
              <a:hueOff val="8991685"/>
              <a:satOff val="-24404"/>
              <a:lumOff val="-1026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BE4488E-AD08-4DD3-B3AA-510D1E17AE8A}">
      <dsp:nvSpPr>
        <dsp:cNvPr id="0" name=""/>
        <dsp:cNvSpPr/>
      </dsp:nvSpPr>
      <dsp:spPr>
        <a:xfrm rot="10800000">
          <a:off x="1157813" y="2749402"/>
          <a:ext cx="3547110" cy="1057475"/>
        </a:xfrm>
        <a:prstGeom prst="homePlate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74000"/>
              </a:schemeClr>
            </a:gs>
            <a:gs pos="49000">
              <a:schemeClr val="accent4">
                <a:hueOff val="17235884"/>
                <a:satOff val="-43603"/>
                <a:lumOff val="196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17235884"/>
                <a:satOff val="-43603"/>
                <a:lumOff val="1960"/>
                <a:alphaOff val="0"/>
                <a:shade val="55000"/>
                <a:satMod val="150000"/>
              </a:schemeClr>
            </a:gs>
            <a:gs pos="92000">
              <a:schemeClr val="accent4">
                <a:hueOff val="17235884"/>
                <a:satOff val="-43603"/>
                <a:lumOff val="196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17235884"/>
              <a:satOff val="-43603"/>
              <a:lumOff val="196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631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Pattern Comprehension</a:t>
          </a:r>
          <a:endParaRPr lang="en-US" sz="2400" kern="1200" dirty="0"/>
        </a:p>
      </dsp:txBody>
      <dsp:txXfrm rot="10800000">
        <a:off x="1157813" y="2749402"/>
        <a:ext cx="3547110" cy="1057475"/>
      </dsp:txXfrm>
    </dsp:sp>
    <dsp:sp modelId="{4535ED79-BF9A-4A0E-9CFC-588F0A85FDA7}">
      <dsp:nvSpPr>
        <dsp:cNvPr id="0" name=""/>
        <dsp:cNvSpPr/>
      </dsp:nvSpPr>
      <dsp:spPr>
        <a:xfrm>
          <a:off x="629076" y="2749402"/>
          <a:ext cx="1057475" cy="1057475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17983370"/>
                <a:satOff val="-48807"/>
                <a:lumOff val="-2053"/>
                <a:alphaOff val="0"/>
                <a:tint val="74000"/>
              </a:schemeClr>
            </a:gs>
            <a:gs pos="49000">
              <a:schemeClr val="accent4">
                <a:tint val="50000"/>
                <a:hueOff val="17983370"/>
                <a:satOff val="-48807"/>
                <a:lumOff val="-2053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tint val="50000"/>
                <a:hueOff val="17983370"/>
                <a:satOff val="-48807"/>
                <a:lumOff val="-2053"/>
                <a:alphaOff val="0"/>
                <a:shade val="55000"/>
                <a:satMod val="150000"/>
              </a:schemeClr>
            </a:gs>
            <a:gs pos="92000">
              <a:schemeClr val="accent4">
                <a:tint val="50000"/>
                <a:hueOff val="17983370"/>
                <a:satOff val="-48807"/>
                <a:lumOff val="-2053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tint val="50000"/>
                <a:hueOff val="17983370"/>
                <a:satOff val="-48807"/>
                <a:lumOff val="-2053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tint val="50000"/>
              <a:hueOff val="17983370"/>
              <a:satOff val="-48807"/>
              <a:lumOff val="-205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7B6977-7DD3-4315-A1EC-E59CCDC9CA3A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045C0E-4F5F-460F-8CCB-D071CD992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../Website%20Uploads/bottom-up%20top-down%20processing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../Website%20Uploads/bottom-up%20top-down%20processin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Queries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Neil H. Schwartz</a:t>
            </a:r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Eye &amp; the visual System</a:t>
            </a:r>
            <a:endParaRPr lang="en-US" dirty="0"/>
          </a:p>
        </p:txBody>
      </p:sp>
      <p:pic>
        <p:nvPicPr>
          <p:cNvPr id="21506" name="Picture 2" descr="http://www.ultimateavmag.com/images/archivesart/204eye.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" y="1905000"/>
            <a:ext cx="5715000" cy="39497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562600" y="16764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two cell types on the retina that detect light.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Rods:  Three types.</a:t>
            </a:r>
          </a:p>
          <a:p>
            <a:r>
              <a:rPr lang="en-US" dirty="0" smtClean="0"/>
              <a:t>Cones:  One type.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Eye &amp; the visual System</a:t>
            </a:r>
            <a:endParaRPr lang="en-US" dirty="0"/>
          </a:p>
        </p:txBody>
      </p:sp>
      <p:pic>
        <p:nvPicPr>
          <p:cNvPr id="21506" name="Picture 2" descr="http://www.ultimateavmag.com/images/archivesart/204eye.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447800"/>
            <a:ext cx="3048000" cy="2106507"/>
          </a:xfrm>
          <a:prstGeom prst="rect">
            <a:avLst/>
          </a:prstGeom>
          <a:noFill/>
        </p:spPr>
      </p:pic>
      <p:pic>
        <p:nvPicPr>
          <p:cNvPr id="26626" name="Picture 2" descr="http://hyperphysics.phy-astr.gsu.edu/hbase/vision/imgvis/fovea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19400" y="2743200"/>
            <a:ext cx="5181600" cy="38762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209800" y="2362200"/>
            <a:ext cx="457200" cy="685800"/>
          </a:xfrm>
          <a:prstGeom prst="rect">
            <a:avLst/>
          </a:prstGeom>
          <a:solidFill>
            <a:srgbClr val="B83D68">
              <a:alpha val="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67000" y="2590800"/>
            <a:ext cx="5410200" cy="4114800"/>
          </a:xfrm>
          <a:prstGeom prst="rect">
            <a:avLst/>
          </a:prstGeom>
          <a:solidFill>
            <a:srgbClr val="B83D68">
              <a:alpha val="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24400" y="1371600"/>
            <a:ext cx="335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Mucula</a:t>
            </a:r>
            <a:r>
              <a:rPr lang="en-US" sz="1400" dirty="0" smtClean="0"/>
              <a:t> – 2.5 – 3.0 mm</a:t>
            </a:r>
          </a:p>
          <a:p>
            <a:r>
              <a:rPr lang="en-US" sz="1400" dirty="0" smtClean="0"/>
              <a:t>Fovea </a:t>
            </a:r>
            <a:r>
              <a:rPr lang="en-US" sz="1400" dirty="0" err="1" smtClean="0"/>
              <a:t>Centralis</a:t>
            </a:r>
            <a:r>
              <a:rPr lang="en-US" sz="1400" dirty="0" smtClean="0"/>
              <a:t> – 0.3 mm at the center</a:t>
            </a:r>
          </a:p>
          <a:p>
            <a:r>
              <a:rPr lang="en-US" sz="1400" dirty="0" smtClean="0"/>
              <a:t>15 degree angle</a:t>
            </a:r>
          </a:p>
          <a:p>
            <a:r>
              <a:rPr lang="en-US" sz="1400" dirty="0" smtClean="0"/>
              <a:t>Densely packed cones</a:t>
            </a:r>
          </a:p>
          <a:p>
            <a:r>
              <a:rPr lang="en-US" sz="1400" dirty="0" smtClean="0"/>
              <a:t>No Rods</a:t>
            </a:r>
            <a:endParaRPr lang="en-US" sz="1400" dirty="0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609600" y="4648200"/>
            <a:ext cx="3657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67000" y="2362200"/>
            <a:ext cx="5334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34200" cy="205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Cones detect color</a:t>
            </a:r>
          </a:p>
          <a:p>
            <a:r>
              <a:rPr lang="en-US" dirty="0" smtClean="0"/>
              <a:t>6-7 million</a:t>
            </a:r>
          </a:p>
          <a:p>
            <a:r>
              <a:rPr lang="en-US" dirty="0" smtClean="0"/>
              <a:t>Concentrated in the central yellow spot known as: “macula”</a:t>
            </a:r>
          </a:p>
          <a:p>
            <a:r>
              <a:rPr lang="en-US" dirty="0" smtClean="0"/>
              <a:t>The types of cones are:</a:t>
            </a:r>
          </a:p>
          <a:p>
            <a:pPr lvl="1"/>
            <a:r>
              <a:rPr lang="en-US" dirty="0" smtClean="0"/>
              <a:t>L Cones– absorb wavelengths at 559 nm.</a:t>
            </a:r>
          </a:p>
          <a:p>
            <a:pPr lvl="1"/>
            <a:r>
              <a:rPr lang="en-US" dirty="0" smtClean="0"/>
              <a:t>M Cones- absorb wavelengths at 531 nm.</a:t>
            </a:r>
          </a:p>
          <a:p>
            <a:pPr lvl="1"/>
            <a:r>
              <a:rPr lang="en-US" dirty="0" smtClean="0"/>
              <a:t>S Cones- absorb wavelengths at 419 nm.</a:t>
            </a:r>
            <a:endParaRPr lang="en-US" dirty="0"/>
          </a:p>
        </p:txBody>
      </p:sp>
      <p:pic>
        <p:nvPicPr>
          <p:cNvPr id="23554" name="Picture 2" descr="http://neuroanthropology.files.wordpress.com/2008/09/sprectral-sensitivity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38200" y="3657600"/>
            <a:ext cx="7165596" cy="32004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rot="5400000">
            <a:off x="2551906" y="51435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133997" y="5105003"/>
            <a:ext cx="18295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294606" y="51054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6" name="Picture 4" descr="http://hyperphysics.phy-astr.gsu.edu/hbase/vision/imgvis/pric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2124075" cy="514351"/>
          </a:xfrm>
          <a:prstGeom prst="rect">
            <a:avLst/>
          </a:prstGeom>
          <a:noFill/>
        </p:spPr>
      </p:pic>
      <p:pic>
        <p:nvPicPr>
          <p:cNvPr id="23558" name="Picture 6" descr="http://hyperphysics.phy-astr.gsu.edu/hbase/vision/imgvis/tristi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038600"/>
            <a:ext cx="2162175" cy="59055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34200" cy="2209799"/>
          </a:xfrm>
        </p:spPr>
        <p:txBody>
          <a:bodyPr>
            <a:normAutofit/>
          </a:bodyPr>
          <a:lstStyle/>
          <a:p>
            <a:r>
              <a:rPr lang="en-US" dirty="0" smtClean="0"/>
              <a:t>D</a:t>
            </a:r>
            <a:r>
              <a:rPr lang="en-US" dirty="0" smtClean="0"/>
              <a:t>etect movement</a:t>
            </a:r>
          </a:p>
          <a:p>
            <a:r>
              <a:rPr lang="en-US" dirty="0" smtClean="0"/>
              <a:t>C</a:t>
            </a:r>
            <a:r>
              <a:rPr lang="en-US" dirty="0" smtClean="0"/>
              <a:t>olor insensitive</a:t>
            </a:r>
          </a:p>
          <a:p>
            <a:r>
              <a:rPr lang="en-US" dirty="0" smtClean="0"/>
              <a:t>Approximately 120 million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4578" name="Picture 2" descr="http://hyperphysics.phy-astr.gsu.edu/hbase/vision/imgvis/rcdi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352799"/>
            <a:ext cx="5410200" cy="306149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077200" cy="4191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“The non uniformity of our visual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processing power reveals that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half of our visual brain is directed to processing  less than 5% of the visual world….</a:t>
            </a:r>
            <a:br>
              <a:rPr lang="en-US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That is why we have </a:t>
            </a:r>
            <a:br>
              <a:rPr lang="en-US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to move our eyes.”</a:t>
            </a:r>
            <a:endParaRPr lang="en-US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short, we do not comprehend the world all at once.  </a:t>
            </a:r>
          </a:p>
          <a:p>
            <a:pPr algn="ctr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just seems that way.</a:t>
            </a:r>
            <a:endParaRPr lang="en-US" sz="2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Muscles of the Eye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2133600"/>
            <a:ext cx="3429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30000"/>
              <a:buFont typeface="Wingdings" pitchFamily="2" charset="2"/>
              <a:buChar char="§"/>
            </a:pPr>
            <a:r>
              <a:rPr lang="en-US" sz="2000" dirty="0" smtClean="0"/>
              <a:t>  Responsible for focusing target stimuli on the fovea.</a:t>
            </a:r>
          </a:p>
          <a:p>
            <a:pPr>
              <a:buSzPct val="130000"/>
              <a:buFont typeface="Wingdings" pitchFamily="2" charset="2"/>
              <a:buChar char="§"/>
            </a:pPr>
            <a:r>
              <a:rPr lang="en-US" sz="2000" dirty="0" smtClean="0"/>
              <a:t>  Accelerate to an angular velocity of 900 degrees per second.</a:t>
            </a:r>
          </a:p>
          <a:p>
            <a:pPr>
              <a:buSzPct val="130000"/>
              <a:buFont typeface="Wingdings" pitchFamily="2" charset="2"/>
              <a:buChar char="§"/>
            </a:pPr>
            <a:r>
              <a:rPr lang="en-US" sz="2000" dirty="0" smtClean="0"/>
              <a:t>  Can stop in less than 1/10 of a second.</a:t>
            </a:r>
          </a:p>
          <a:p>
            <a:pPr>
              <a:buSzPct val="130000"/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smtClean="0"/>
              <a:t> Movement-stop-movement is termed a “saccade”.</a:t>
            </a:r>
          </a:p>
          <a:p>
            <a:pPr>
              <a:buSzPct val="130000"/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smtClean="0"/>
              <a:t> During a saccade, vision is suppressed.</a:t>
            </a:r>
          </a:p>
          <a:p>
            <a:pPr>
              <a:buSzPct val="130000"/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7650" name="Picture 2" descr="http://www.cs.txstate.edu/~uj1001/pictures/eye_musc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4114800" cy="404303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Perception:  Two Processes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609600" y="2209800"/>
          <a:ext cx="7162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Perception:  </a:t>
            </a:r>
            <a:br>
              <a:rPr lang="en-US" dirty="0" smtClean="0"/>
            </a:br>
            <a:r>
              <a:rPr lang="en-US" dirty="0" smtClean="0"/>
              <a:t>top down - bottom up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256174">
            <a:off x="2385628" y="2554552"/>
            <a:ext cx="3148148" cy="746760"/>
          </a:xfrm>
          <a:custGeom>
            <a:avLst/>
            <a:gdLst>
              <a:gd name="connsiteX0" fmla="*/ 0 w 3148148"/>
              <a:gd name="connsiteY0" fmla="*/ 746760 h 746760"/>
              <a:gd name="connsiteX1" fmla="*/ 731520 w 3148148"/>
              <a:gd name="connsiteY1" fmla="*/ 158931 h 746760"/>
              <a:gd name="connsiteX2" fmla="*/ 2338251 w 3148148"/>
              <a:gd name="connsiteY2" fmla="*/ 80554 h 746760"/>
              <a:gd name="connsiteX3" fmla="*/ 3148148 w 3148148"/>
              <a:gd name="connsiteY3" fmla="*/ 642257 h 746760"/>
              <a:gd name="connsiteX4" fmla="*/ 3148148 w 3148148"/>
              <a:gd name="connsiteY4" fmla="*/ 642257 h 74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8148" h="746760">
                <a:moveTo>
                  <a:pt x="0" y="746760"/>
                </a:moveTo>
                <a:cubicBezTo>
                  <a:pt x="170906" y="508362"/>
                  <a:pt x="341812" y="269965"/>
                  <a:pt x="731520" y="158931"/>
                </a:cubicBezTo>
                <a:cubicBezTo>
                  <a:pt x="1121229" y="47897"/>
                  <a:pt x="1935480" y="0"/>
                  <a:pt x="2338251" y="80554"/>
                </a:cubicBezTo>
                <a:cubicBezTo>
                  <a:pt x="2741022" y="161108"/>
                  <a:pt x="3148148" y="642257"/>
                  <a:pt x="3148148" y="642257"/>
                </a:cubicBezTo>
                <a:lnTo>
                  <a:pt x="3148148" y="642257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19600" y="3563983"/>
            <a:ext cx="1219200" cy="472440"/>
          </a:xfrm>
          <a:custGeom>
            <a:avLst/>
            <a:gdLst>
              <a:gd name="connsiteX0" fmla="*/ 0 w 1018903"/>
              <a:gd name="connsiteY0" fmla="*/ 472440 h 472440"/>
              <a:gd name="connsiteX1" fmla="*/ 104503 w 1018903"/>
              <a:gd name="connsiteY1" fmla="*/ 106680 h 472440"/>
              <a:gd name="connsiteX2" fmla="*/ 509452 w 1018903"/>
              <a:gd name="connsiteY2" fmla="*/ 2177 h 472440"/>
              <a:gd name="connsiteX3" fmla="*/ 914400 w 1018903"/>
              <a:gd name="connsiteY3" fmla="*/ 93617 h 472440"/>
              <a:gd name="connsiteX4" fmla="*/ 1018903 w 1018903"/>
              <a:gd name="connsiteY4" fmla="*/ 433251 h 472440"/>
              <a:gd name="connsiteX5" fmla="*/ 1018903 w 1018903"/>
              <a:gd name="connsiteY5" fmla="*/ 433251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903" h="472440">
                <a:moveTo>
                  <a:pt x="0" y="472440"/>
                </a:moveTo>
                <a:cubicBezTo>
                  <a:pt x="9797" y="328748"/>
                  <a:pt x="19594" y="185057"/>
                  <a:pt x="104503" y="106680"/>
                </a:cubicBezTo>
                <a:cubicBezTo>
                  <a:pt x="189412" y="28303"/>
                  <a:pt x="374469" y="4354"/>
                  <a:pt x="509452" y="2177"/>
                </a:cubicBezTo>
                <a:cubicBezTo>
                  <a:pt x="644435" y="0"/>
                  <a:pt x="829492" y="21771"/>
                  <a:pt x="914400" y="93617"/>
                </a:cubicBezTo>
                <a:cubicBezTo>
                  <a:pt x="999309" y="165463"/>
                  <a:pt x="1018903" y="433251"/>
                  <a:pt x="1018903" y="433251"/>
                </a:cubicBezTo>
                <a:lnTo>
                  <a:pt x="1018903" y="433251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14600" y="3581400"/>
            <a:ext cx="1143000" cy="472440"/>
          </a:xfrm>
          <a:custGeom>
            <a:avLst/>
            <a:gdLst>
              <a:gd name="connsiteX0" fmla="*/ 0 w 1018903"/>
              <a:gd name="connsiteY0" fmla="*/ 472440 h 472440"/>
              <a:gd name="connsiteX1" fmla="*/ 104503 w 1018903"/>
              <a:gd name="connsiteY1" fmla="*/ 106680 h 472440"/>
              <a:gd name="connsiteX2" fmla="*/ 509452 w 1018903"/>
              <a:gd name="connsiteY2" fmla="*/ 2177 h 472440"/>
              <a:gd name="connsiteX3" fmla="*/ 914400 w 1018903"/>
              <a:gd name="connsiteY3" fmla="*/ 93617 h 472440"/>
              <a:gd name="connsiteX4" fmla="*/ 1018903 w 1018903"/>
              <a:gd name="connsiteY4" fmla="*/ 433251 h 472440"/>
              <a:gd name="connsiteX5" fmla="*/ 1018903 w 1018903"/>
              <a:gd name="connsiteY5" fmla="*/ 433251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903" h="472440">
                <a:moveTo>
                  <a:pt x="0" y="472440"/>
                </a:moveTo>
                <a:cubicBezTo>
                  <a:pt x="9797" y="328748"/>
                  <a:pt x="19594" y="185057"/>
                  <a:pt x="104503" y="106680"/>
                </a:cubicBezTo>
                <a:cubicBezTo>
                  <a:pt x="189412" y="28303"/>
                  <a:pt x="374469" y="4354"/>
                  <a:pt x="509452" y="2177"/>
                </a:cubicBezTo>
                <a:cubicBezTo>
                  <a:pt x="644435" y="0"/>
                  <a:pt x="829492" y="21771"/>
                  <a:pt x="914400" y="93617"/>
                </a:cubicBezTo>
                <a:cubicBezTo>
                  <a:pt x="999309" y="165463"/>
                  <a:pt x="1018903" y="433251"/>
                  <a:pt x="1018903" y="433251"/>
                </a:cubicBezTo>
                <a:lnTo>
                  <a:pt x="1018903" y="433251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rot="10800000">
            <a:off x="4495800" y="4234543"/>
            <a:ext cx="742407" cy="472440"/>
          </a:xfrm>
          <a:custGeom>
            <a:avLst/>
            <a:gdLst>
              <a:gd name="connsiteX0" fmla="*/ 0 w 1018903"/>
              <a:gd name="connsiteY0" fmla="*/ 472440 h 472440"/>
              <a:gd name="connsiteX1" fmla="*/ 104503 w 1018903"/>
              <a:gd name="connsiteY1" fmla="*/ 106680 h 472440"/>
              <a:gd name="connsiteX2" fmla="*/ 509452 w 1018903"/>
              <a:gd name="connsiteY2" fmla="*/ 2177 h 472440"/>
              <a:gd name="connsiteX3" fmla="*/ 914400 w 1018903"/>
              <a:gd name="connsiteY3" fmla="*/ 93617 h 472440"/>
              <a:gd name="connsiteX4" fmla="*/ 1018903 w 1018903"/>
              <a:gd name="connsiteY4" fmla="*/ 433251 h 472440"/>
              <a:gd name="connsiteX5" fmla="*/ 1018903 w 1018903"/>
              <a:gd name="connsiteY5" fmla="*/ 433251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903" h="472440">
                <a:moveTo>
                  <a:pt x="0" y="472440"/>
                </a:moveTo>
                <a:cubicBezTo>
                  <a:pt x="9797" y="328748"/>
                  <a:pt x="19594" y="185057"/>
                  <a:pt x="104503" y="106680"/>
                </a:cubicBezTo>
                <a:cubicBezTo>
                  <a:pt x="189412" y="28303"/>
                  <a:pt x="374469" y="4354"/>
                  <a:pt x="509452" y="2177"/>
                </a:cubicBezTo>
                <a:cubicBezTo>
                  <a:pt x="644435" y="0"/>
                  <a:pt x="829492" y="21771"/>
                  <a:pt x="914400" y="93617"/>
                </a:cubicBezTo>
                <a:cubicBezTo>
                  <a:pt x="999309" y="165463"/>
                  <a:pt x="1018903" y="433251"/>
                  <a:pt x="1018903" y="433251"/>
                </a:cubicBezTo>
                <a:lnTo>
                  <a:pt x="1018903" y="433251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10800000">
            <a:off x="2743200" y="4251960"/>
            <a:ext cx="742407" cy="472440"/>
          </a:xfrm>
          <a:custGeom>
            <a:avLst/>
            <a:gdLst>
              <a:gd name="connsiteX0" fmla="*/ 0 w 1018903"/>
              <a:gd name="connsiteY0" fmla="*/ 472440 h 472440"/>
              <a:gd name="connsiteX1" fmla="*/ 104503 w 1018903"/>
              <a:gd name="connsiteY1" fmla="*/ 106680 h 472440"/>
              <a:gd name="connsiteX2" fmla="*/ 509452 w 1018903"/>
              <a:gd name="connsiteY2" fmla="*/ 2177 h 472440"/>
              <a:gd name="connsiteX3" fmla="*/ 914400 w 1018903"/>
              <a:gd name="connsiteY3" fmla="*/ 93617 h 472440"/>
              <a:gd name="connsiteX4" fmla="*/ 1018903 w 1018903"/>
              <a:gd name="connsiteY4" fmla="*/ 433251 h 472440"/>
              <a:gd name="connsiteX5" fmla="*/ 1018903 w 1018903"/>
              <a:gd name="connsiteY5" fmla="*/ 433251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903" h="472440">
                <a:moveTo>
                  <a:pt x="0" y="472440"/>
                </a:moveTo>
                <a:cubicBezTo>
                  <a:pt x="9797" y="328748"/>
                  <a:pt x="19594" y="185057"/>
                  <a:pt x="104503" y="106680"/>
                </a:cubicBezTo>
                <a:cubicBezTo>
                  <a:pt x="189412" y="28303"/>
                  <a:pt x="374469" y="4354"/>
                  <a:pt x="509452" y="2177"/>
                </a:cubicBezTo>
                <a:cubicBezTo>
                  <a:pt x="644435" y="0"/>
                  <a:pt x="829492" y="21771"/>
                  <a:pt x="914400" y="93617"/>
                </a:cubicBezTo>
                <a:cubicBezTo>
                  <a:pt x="999309" y="165463"/>
                  <a:pt x="1018903" y="433251"/>
                  <a:pt x="1018903" y="433251"/>
                </a:cubicBezTo>
                <a:lnTo>
                  <a:pt x="1018903" y="433251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461694">
            <a:off x="5695406" y="3389811"/>
            <a:ext cx="879565" cy="381000"/>
          </a:xfrm>
          <a:custGeom>
            <a:avLst/>
            <a:gdLst>
              <a:gd name="connsiteX0" fmla="*/ 0 w 879565"/>
              <a:gd name="connsiteY0" fmla="*/ 58783 h 381000"/>
              <a:gd name="connsiteX1" fmla="*/ 470263 w 879565"/>
              <a:gd name="connsiteY1" fmla="*/ 45720 h 381000"/>
              <a:gd name="connsiteX2" fmla="*/ 822960 w 879565"/>
              <a:gd name="connsiteY2" fmla="*/ 333103 h 381000"/>
              <a:gd name="connsiteX3" fmla="*/ 809897 w 879565"/>
              <a:gd name="connsiteY3" fmla="*/ 333103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565" h="381000">
                <a:moveTo>
                  <a:pt x="0" y="58783"/>
                </a:moveTo>
                <a:cubicBezTo>
                  <a:pt x="166551" y="29391"/>
                  <a:pt x="333103" y="0"/>
                  <a:pt x="470263" y="45720"/>
                </a:cubicBezTo>
                <a:cubicBezTo>
                  <a:pt x="607423" y="91440"/>
                  <a:pt x="766355" y="285206"/>
                  <a:pt x="822960" y="333103"/>
                </a:cubicBezTo>
                <a:cubicBezTo>
                  <a:pt x="879565" y="381000"/>
                  <a:pt x="844731" y="357051"/>
                  <a:pt x="809897" y="33310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21138306" flipH="1">
            <a:off x="1143720" y="3355669"/>
            <a:ext cx="1206663" cy="381000"/>
          </a:xfrm>
          <a:custGeom>
            <a:avLst/>
            <a:gdLst>
              <a:gd name="connsiteX0" fmla="*/ 0 w 879565"/>
              <a:gd name="connsiteY0" fmla="*/ 58783 h 381000"/>
              <a:gd name="connsiteX1" fmla="*/ 470263 w 879565"/>
              <a:gd name="connsiteY1" fmla="*/ 45720 h 381000"/>
              <a:gd name="connsiteX2" fmla="*/ 822960 w 879565"/>
              <a:gd name="connsiteY2" fmla="*/ 333103 h 381000"/>
              <a:gd name="connsiteX3" fmla="*/ 809897 w 879565"/>
              <a:gd name="connsiteY3" fmla="*/ 333103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565" h="381000">
                <a:moveTo>
                  <a:pt x="0" y="58783"/>
                </a:moveTo>
                <a:cubicBezTo>
                  <a:pt x="166551" y="29391"/>
                  <a:pt x="333103" y="0"/>
                  <a:pt x="470263" y="45720"/>
                </a:cubicBezTo>
                <a:cubicBezTo>
                  <a:pt x="607423" y="91440"/>
                  <a:pt x="766355" y="285206"/>
                  <a:pt x="822960" y="333103"/>
                </a:cubicBezTo>
                <a:cubicBezTo>
                  <a:pt x="879565" y="381000"/>
                  <a:pt x="844731" y="357051"/>
                  <a:pt x="809897" y="33310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Perception:  How it works Bottom UP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2743200" y="2819400"/>
          <a:ext cx="5334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4" name="Picture 2" descr="http://gazzaleylab.ucsf.edu/files/top-down%20brai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1524000"/>
            <a:ext cx="2588931" cy="1533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Perception: Bottom-UP</a:t>
            </a:r>
            <a:endParaRPr lang="en-US" dirty="0"/>
          </a:p>
        </p:txBody>
      </p:sp>
      <p:pic>
        <p:nvPicPr>
          <p:cNvPr id="28674" name="Picture 2" descr="http://gazzaleylab.ucsf.edu/files/top-down%20brain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1750731" cy="1037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514600"/>
            <a:ext cx="7315200" cy="4038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More neurons (90%) devoted to feature processing--5 billion neurons form a parallel processing system to operate on information from one million fibers in the optic nerve.</a:t>
            </a:r>
          </a:p>
          <a:p>
            <a:r>
              <a:rPr lang="en-US" sz="2000" dirty="0" smtClean="0"/>
              <a:t>Feature detection pulls out:  </a:t>
            </a:r>
          </a:p>
          <a:p>
            <a:pPr lvl="1"/>
            <a:r>
              <a:rPr lang="en-US" sz="1800" dirty="0" smtClean="0"/>
              <a:t>S</a:t>
            </a:r>
            <a:r>
              <a:rPr lang="en-US" sz="1800" dirty="0" smtClean="0"/>
              <a:t>ize &amp; orientation</a:t>
            </a:r>
          </a:p>
          <a:p>
            <a:pPr lvl="1"/>
            <a:r>
              <a:rPr lang="en-US" sz="1800" dirty="0" smtClean="0"/>
              <a:t>Red-green &amp; yellow-blue differences</a:t>
            </a:r>
          </a:p>
          <a:p>
            <a:pPr lvl="1"/>
            <a:r>
              <a:rPr lang="en-US" sz="1800" dirty="0" smtClean="0"/>
              <a:t>Motion and depth</a:t>
            </a:r>
          </a:p>
          <a:p>
            <a:r>
              <a:rPr lang="en-US" sz="2100" dirty="0" smtClean="0"/>
              <a:t>Pattern recognition parses visual information into regions of texture and color.</a:t>
            </a:r>
          </a:p>
          <a:p>
            <a:r>
              <a:rPr lang="en-US" sz="2100" dirty="0" smtClean="0"/>
              <a:t>Pattern comprehension occurs by comparing in visual working memory to previously-known shapes &amp; object in the long-term store.</a:t>
            </a:r>
          </a:p>
          <a:p>
            <a:endParaRPr lang="en-US" sz="21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Visualization: 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Visualization refer to the 2D and 3D static and animated visual displays that depict conditions, situations, processes, places or events as they appear in maps, diagrams, graphs, pictures, schematics, data-based spatial or linear renditions, and immersive virtual environments</a:t>
            </a:r>
          </a:p>
          <a:p>
            <a:r>
              <a:rPr lang="en-US" dirty="0" smtClean="0"/>
              <a:t>Active Vision:  Thinking about graphics and graphic design as cognitive tools.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Perception:  How it works Bottom-Up top-Down</a:t>
            </a:r>
            <a:endParaRPr lang="en-US" dirty="0"/>
          </a:p>
        </p:txBody>
      </p:sp>
      <p:pic>
        <p:nvPicPr>
          <p:cNvPr id="28674" name="Picture 2" descr="http://gazzaleylab.ucsf.edu/files/top-down%20brain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2588931" cy="1533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0" name="Picture 2" descr="http://www.richardgregory.org/papers/brainy_mind/brainy_mind_fig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286000"/>
            <a:ext cx="4571999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Underlying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924800" cy="484632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Visualization is an active </a:t>
            </a:r>
            <a:r>
              <a:rPr lang="en-US" sz="2800" dirty="0" smtClean="0"/>
              <a:t>and constructive process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It is comprised of products and processes.</a:t>
            </a:r>
          </a:p>
          <a:p>
            <a:pPr lvl="1"/>
            <a:r>
              <a:rPr lang="en-US" sz="2400" dirty="0" smtClean="0"/>
              <a:t>Visualization products are: graphics and the </a:t>
            </a:r>
            <a:r>
              <a:rPr lang="en-US" sz="2400" dirty="0" err="1" smtClean="0"/>
              <a:t>visuospatial</a:t>
            </a:r>
            <a:r>
              <a:rPr lang="en-US" sz="2400" dirty="0" smtClean="0"/>
              <a:t> layout of graphic designs</a:t>
            </a:r>
          </a:p>
          <a:p>
            <a:pPr lvl="1"/>
            <a:r>
              <a:rPr lang="en-US" sz="2400" dirty="0" smtClean="0"/>
              <a:t>Visualization </a:t>
            </a:r>
            <a:r>
              <a:rPr lang="en-US" dirty="0" smtClean="0"/>
              <a:t>p</a:t>
            </a:r>
            <a:r>
              <a:rPr lang="en-US" dirty="0" smtClean="0"/>
              <a:t>roducts </a:t>
            </a:r>
            <a:r>
              <a:rPr lang="en-US" dirty="0" smtClean="0"/>
              <a:t>are best conceived as cognitive tools.</a:t>
            </a:r>
          </a:p>
          <a:p>
            <a:pPr lvl="1"/>
            <a:r>
              <a:rPr lang="en-US" sz="2400" dirty="0" smtClean="0"/>
              <a:t>Visualization processes activate the </a:t>
            </a:r>
            <a:r>
              <a:rPr lang="en-US" sz="2400" i="1" dirty="0" smtClean="0"/>
              <a:t>pattern processing </a:t>
            </a:r>
            <a:r>
              <a:rPr lang="en-US" sz="2400" dirty="0" smtClean="0"/>
              <a:t>sections of the brain.</a:t>
            </a:r>
          </a:p>
          <a:p>
            <a:pPr lvl="1"/>
            <a:r>
              <a:rPr lang="en-US" sz="2400" dirty="0" smtClean="0"/>
              <a:t>P</a:t>
            </a:r>
            <a:r>
              <a:rPr lang="en-US" dirty="0" smtClean="0"/>
              <a:t>attern processing mean to see a Gestalt entity that is meaningful to the viewer.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Visualization is </a:t>
            </a:r>
            <a:r>
              <a:rPr lang="en-US" sz="2800" dirty="0" smtClean="0"/>
              <a:t>exceedingly fast– milliseconds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Visualization</a:t>
            </a:r>
            <a:r>
              <a:rPr lang="en-US" sz="2800" dirty="0" smtClean="0"/>
              <a:t> </a:t>
            </a:r>
            <a:r>
              <a:rPr lang="en-US" sz="2800" dirty="0" smtClean="0"/>
              <a:t>is shared between internal and external referents.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Processing: Basic </a:t>
            </a:r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437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Visual processing is based on the idea of “just enough” processing.</a:t>
            </a:r>
          </a:p>
          <a:p>
            <a:pPr lvl="1"/>
            <a:r>
              <a:rPr lang="en-US" dirty="0" smtClean="0"/>
              <a:t>Salient visual stimuli are sampled</a:t>
            </a:r>
          </a:p>
          <a:p>
            <a:r>
              <a:rPr lang="en-US" dirty="0" smtClean="0"/>
              <a:t>Visual </a:t>
            </a:r>
            <a:r>
              <a:rPr lang="en-US" dirty="0" smtClean="0"/>
              <a:t>processing is based on “just-in-time processing.</a:t>
            </a:r>
            <a:endParaRPr lang="en-US" dirty="0"/>
          </a:p>
          <a:p>
            <a:pPr lvl="1"/>
            <a:r>
              <a:rPr lang="en-US" dirty="0" smtClean="0"/>
              <a:t>Only important stimuli are processed, but only at the moment you need them.</a:t>
            </a:r>
          </a:p>
          <a:p>
            <a:r>
              <a:rPr lang="en-US" dirty="0" smtClean="0"/>
              <a:t>Just-in-time &amp; just-enough processing is provided by rapid scanning–-- eye movements within  100 milliseconds.</a:t>
            </a:r>
          </a:p>
          <a:p>
            <a:r>
              <a:rPr lang="en-US" dirty="0" smtClean="0"/>
              <a:t>Visual processing requires attention:  </a:t>
            </a:r>
            <a:r>
              <a:rPr lang="en-US" i="1" dirty="0" smtClean="0"/>
              <a:t>“We are conscious of the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of information  </a:t>
            </a:r>
            <a:r>
              <a:rPr lang="en-US" i="1" dirty="0" smtClean="0"/>
              <a:t>to which we have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 access </a:t>
            </a:r>
            <a:r>
              <a:rPr lang="en-US" i="1" dirty="0" smtClean="0"/>
              <a:t>rather than being immediately conscious of the world.”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Processing: It’s All about attention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Visual thinking consists of a series of acts of attention, driving eye movements and tuning the brain’s pattern-finding circuits.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These acts of attention are called: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queries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5638800"/>
            <a:ext cx="81534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 Environment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Processing: </a:t>
            </a:r>
            <a:br>
              <a:rPr lang="en-US" dirty="0" smtClean="0"/>
            </a:br>
            <a:r>
              <a:rPr lang="en-US" dirty="0" smtClean="0"/>
              <a:t>Just enough-just in time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1524000"/>
            <a:ext cx="4724400" cy="2133600"/>
          </a:xfrm>
          <a:prstGeom prst="roundRect">
            <a:avLst/>
          </a:prstGeom>
          <a:effectLst>
            <a:outerShdw blurRad="39000" dist="25400" dir="5400000" rotWithShape="0">
              <a:schemeClr val="accent1">
                <a:shade val="33000"/>
                <a:alpha val="83000"/>
              </a:scheme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4800600"/>
            <a:ext cx="762000" cy="304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495800" y="1905000"/>
            <a:ext cx="1219200" cy="1371600"/>
          </a:xfrm>
          <a:prstGeom prst="curvedRightArrow">
            <a:avLst>
              <a:gd name="adj1" fmla="val 26445"/>
              <a:gd name="adj2" fmla="val 50000"/>
              <a:gd name="adj3" fmla="val 3522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2438400"/>
            <a:ext cx="2057400" cy="1143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429000" y="3124200"/>
            <a:ext cx="304800" cy="3048000"/>
          </a:xfrm>
          <a:prstGeom prst="downArrow">
            <a:avLst>
              <a:gd name="adj1" fmla="val 50000"/>
              <a:gd name="adj2" fmla="val 153158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Right Arrow 7"/>
          <p:cNvSpPr/>
          <p:nvPr/>
        </p:nvSpPr>
        <p:spPr>
          <a:xfrm>
            <a:off x="2895600" y="2057400"/>
            <a:ext cx="1066800" cy="1447800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1600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Long term Store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2743200"/>
            <a:ext cx="188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49132" y="5181600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Sensory Buffer</a:t>
            </a:r>
            <a:endParaRPr lang="en-US" dirty="0"/>
          </a:p>
        </p:txBody>
      </p:sp>
      <p:cxnSp>
        <p:nvCxnSpPr>
          <p:cNvPr id="17" name="Elbow Connector 16"/>
          <p:cNvCxnSpPr>
            <a:stCxn id="7" idx="0"/>
            <a:endCxn id="6" idx="4"/>
          </p:cNvCxnSpPr>
          <p:nvPr/>
        </p:nvCxnSpPr>
        <p:spPr>
          <a:xfrm rot="16200000" flipV="1">
            <a:off x="4362450" y="3448050"/>
            <a:ext cx="1219200" cy="1485900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 rot="10800000">
            <a:off x="5638800" y="5715000"/>
            <a:ext cx="304800" cy="990600"/>
          </a:xfrm>
          <a:prstGeom prst="downArrow">
            <a:avLst>
              <a:gd name="adj1" fmla="val 50000"/>
              <a:gd name="adj2" fmla="val 153158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about visual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1133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Visual queries are problem based.</a:t>
            </a:r>
          </a:p>
          <a:p>
            <a:pPr>
              <a:buNone/>
            </a:pPr>
            <a:r>
              <a:rPr lang="en-US" dirty="0" smtClean="0"/>
              <a:t>Consider the following image:</a:t>
            </a:r>
            <a:endParaRPr lang="en-US" i="1" dirty="0" smtClean="0"/>
          </a:p>
        </p:txBody>
      </p:sp>
      <p:pic>
        <p:nvPicPr>
          <p:cNvPr id="1028" name="Picture 4" descr="http://cabbieblog.files.wordpress.com/2009/04/london-tube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438400"/>
            <a:ext cx="4419600" cy="4114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about visual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1133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Visual queries are problem based.</a:t>
            </a:r>
          </a:p>
          <a:p>
            <a:pPr>
              <a:buNone/>
            </a:pPr>
            <a:r>
              <a:rPr lang="en-US" dirty="0" smtClean="0"/>
              <a:t>Consider this image:</a:t>
            </a:r>
            <a:endParaRPr lang="en-US" i="1" dirty="0" smtClean="0"/>
          </a:p>
        </p:txBody>
      </p:sp>
      <p:pic>
        <p:nvPicPr>
          <p:cNvPr id="20484" name="Picture 4" descr="http://www.dwm.ks.edu.tw/bio/activelearner/06/images/ch06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14600"/>
            <a:ext cx="4953000" cy="3764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about visual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1133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Visual queries are problem based.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Finally, consider this image:</a:t>
            </a:r>
            <a:endParaRPr lang="en-US" i="1" dirty="0" smtClean="0"/>
          </a:p>
        </p:txBody>
      </p:sp>
      <p:pic>
        <p:nvPicPr>
          <p:cNvPr id="7" name="Picture 6" descr="North-you-fi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438400"/>
            <a:ext cx="4876800" cy="42672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1950</TotalTime>
  <Words>671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Visual Queries</vt:lpstr>
      <vt:lpstr>Visualization:  Defined</vt:lpstr>
      <vt:lpstr>Assumptions Underlying Visualization</vt:lpstr>
      <vt:lpstr>Visual Processing: Basic Ideas </vt:lpstr>
      <vt:lpstr>Visual Processing: It’s All about attention</vt:lpstr>
      <vt:lpstr>Visual Processing:  Just enough-just in time</vt:lpstr>
      <vt:lpstr>More about visual queries</vt:lpstr>
      <vt:lpstr>More about visual queries</vt:lpstr>
      <vt:lpstr>More about visual queries</vt:lpstr>
      <vt:lpstr>The Eye &amp; the visual System</vt:lpstr>
      <vt:lpstr>The Eye &amp; the visual System</vt:lpstr>
      <vt:lpstr>cones</vt:lpstr>
      <vt:lpstr>rods</vt:lpstr>
      <vt:lpstr>“The non uniformity of our visual processing power reveals that half of our visual brain is directed to processing  less than 5% of the visual world….  That is why we have  to move our eyes.”</vt:lpstr>
      <vt:lpstr>Muscles of the Eye</vt:lpstr>
      <vt:lpstr>Visual Perception:  Two Processes</vt:lpstr>
      <vt:lpstr>Visual Perception:   top down - bottom up</vt:lpstr>
      <vt:lpstr>Visual Perception:  How it works Bottom UP</vt:lpstr>
      <vt:lpstr>Visual Perception: Bottom-UP</vt:lpstr>
      <vt:lpstr>Visual Perception:  How it works Bottom-Up top-Down</vt:lpstr>
    </vt:vector>
  </TitlesOfParts>
  <Company>California State University, Chico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Queries</dc:title>
  <dc:creator>Schwartz, Neil</dc:creator>
  <cp:lastModifiedBy>Schwartz, Neil</cp:lastModifiedBy>
  <cp:revision>104</cp:revision>
  <dcterms:created xsi:type="dcterms:W3CDTF">2010-01-26T19:55:13Z</dcterms:created>
  <dcterms:modified xsi:type="dcterms:W3CDTF">2010-01-28T21:39:03Z</dcterms:modified>
</cp:coreProperties>
</file>